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307" r:id="rId21"/>
    <p:sldId id="308" r:id="rId22"/>
    <p:sldId id="275" r:id="rId23"/>
    <p:sldId id="276" r:id="rId24"/>
    <p:sldId id="277" r:id="rId25"/>
    <p:sldId id="278" r:id="rId26"/>
    <p:sldId id="279" r:id="rId27"/>
    <p:sldId id="309" r:id="rId28"/>
    <p:sldId id="310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11" r:id="rId50"/>
    <p:sldId id="312" r:id="rId51"/>
    <p:sldId id="300" r:id="rId52"/>
    <p:sldId id="301" r:id="rId53"/>
    <p:sldId id="302" r:id="rId54"/>
    <p:sldId id="303" r:id="rId55"/>
    <p:sldId id="304" r:id="rId56"/>
    <p:sldId id="305" r:id="rId5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078" autoAdjust="0"/>
  </p:normalViewPr>
  <p:slideViewPr>
    <p:cSldViewPr snapToGrid="0" snapToObjects="1">
      <p:cViewPr varScale="1">
        <p:scale>
          <a:sx n="89" d="100"/>
          <a:sy n="89" d="100"/>
        </p:scale>
        <p:origin x="-17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jpg>
</file>

<file path=ppt/media/image5.gif>
</file>

<file path=ppt/media/image6.png>
</file>

<file path=ppt/media/image7.gi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398825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.enha.kr/wiki/%EB%A9%94%EC%9D%B4%EC%A0%80%EB%A6%AC%EA%B7%B8" TargetMode="External"/><Relationship Id="rId4" Type="http://schemas.openxmlformats.org/officeDocument/2006/relationships/hyperlink" Target="https://mirror.enha.kr/wiki/%EC%98%A4%ED%81%B4%EB%9E%9C%EB%93%9C%20%EC%95%A0%EC%8A%AC%EB%A0%88%ED%8B%B1%EC%8A%A4" TargetMode="External"/><Relationship Id="rId5" Type="http://schemas.openxmlformats.org/officeDocument/2006/relationships/hyperlink" Target="https://mirror.enha.kr/wiki/%EB%B9%8C%EB%A6%AC%20%EB%B9%88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십수년간 웹환경에서 관계형데이터베이스가 절대 강자로 군림해 왔음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기가바이트 단위의 데이터 처리 또는 쿼리 정도는 충분히 처리할 수 있는 모델임.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하지만 용량이 페타바이트에 이르고 비구조화된 데이터 환경에서 관계형데이터베이스가 최고의 솔루션일 수 있을 것인가?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서비스의 복잡도 증가는 간과할 수 없는 문제임.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빅데이터가 무엇인지, 빅데이터가 얼마나 큰 규모의 데이터를 의미하는 것인지.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이해를 위해 intel이 제작한 소개 비디오</a:t>
            </a:r>
            <a:endParaRPr lang="en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2015년을 기준으로는 전체 데이터의 사이즈가 7제타바이트 정도로 추정.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2020년에는 43~44제타바이트에 이를 것으로 추정되고 있음.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데이터 용량간 관계.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일반적인 PC환경은 테라바이트에 머물러 있음.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일반적인 서버 환경은 페타바이트에 겨우 근접하고 있는 수준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60초에 웹에서 일어나는 일들.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9만8천개의 트위터 메시지, 67만건의 구글검색쿼리 등등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867B06A-AD62-4CCC-A4CB-3E873D56726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334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결국 90%에 이르는 비정형, 비구조화된 데이터를 어떻게 처리할 수 있는가의 문제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1996년도 이후 IT 산업의 빅 이슈들, 그리고 사업의 환경을 바꿔놓은 기술들.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그에 따른 데이터의 증가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TED에 소개된 Big Data의 역사를 잘 시각화하여 소개하고 있는 동영상 자료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아마존은 일반적으로 도서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쇼핑몰 등 온라인 비즈니스로만 잘 알려져 있지만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클라우드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빅데이터 관련 </a:t>
            </a:r>
            <a:r>
              <a:rPr lang="en-US" altLang="ko-KR" dirty="0" smtClean="0"/>
              <a:t>IT</a:t>
            </a:r>
            <a:r>
              <a:rPr lang="ko-KR" altLang="en-US" dirty="0" smtClean="0"/>
              <a:t>전문기업으로 그 위치가 확고함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특히 클라우드 시장에서는 구글이나 마이크로소프트를 따돌리고 오랜시간 </a:t>
            </a:r>
            <a:r>
              <a:rPr lang="en-US" altLang="ko-KR" dirty="0" smtClean="0"/>
              <a:t>1</a:t>
            </a:r>
            <a:r>
              <a:rPr lang="ko-KR" altLang="en-US" dirty="0" smtClean="0"/>
              <a:t>위를 지키고 있음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endParaRPr lang="ko-KR" altLang="en-US" dirty="0" smtClean="0"/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위에서 보는 바와 같이 자체 클라우드 시스템을 통해 그동안 접해보지 못했던 큰 규모의 데이터를 공개하여 제공하고 있음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endParaRPr lang="ko-KR" altLang="en-US" dirty="0" smtClean="0"/>
          </a:p>
          <a:p>
            <a:pPr>
              <a:spcBef>
                <a:spcPts val="0"/>
              </a:spcBef>
              <a:buNone/>
            </a:pPr>
            <a:r>
              <a:rPr lang="ko-KR" altLang="en-US" dirty="0" smtClean="0"/>
              <a:t>문제는 수십테라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수페타바이트에 이르는 데이터를 어떻게 처리해야 하는가임</a:t>
            </a:r>
            <a:r>
              <a:rPr lang="en-US" altLang="ko-KR" dirty="0" smtClean="0"/>
              <a:t>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현재 빅데이터 및 데이터 사이언스를 통한 빅데이터 분석이 가장 활발하게 적용되고 있는 산업 분야들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빅데이터의 활용 사례.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r>
              <a:rPr lang="en" dirty="0"/>
              <a:t>가장 많이 화자되는 활용 사례로 구글은 빅데이터 분석을 통해 질병관리센터보다 2주나 빨리 돼지 인플루엔자의 확산 추이를 밝혀낼 수 있었음.</a:t>
            </a:r>
          </a:p>
          <a:p>
            <a:pPr>
              <a:spcBef>
                <a:spcPts val="0"/>
              </a:spcBef>
              <a:buNone/>
            </a:pPr>
            <a:r>
              <a:rPr lang="en" dirty="0"/>
              <a:t>사람들이 입력하는 키워드 쿼리를 분석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“머니볼: 불공정한 게임을 승리로 이끄는 과학" 동명의 경영학 서적을 기반으로 만든 영화.</a:t>
            </a:r>
          </a:p>
          <a:p>
            <a:pPr rtl="0">
              <a:spcBef>
                <a:spcPts val="0"/>
              </a:spcBef>
              <a:buNone/>
            </a:pPr>
            <a:r>
              <a:rPr lang="en">
                <a:solidFill>
                  <a:srgbClr val="551A8B"/>
                </a:solidFill>
                <a:hlinkClick r:id="rId3"/>
              </a:rPr>
              <a:t>메이저리그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rgbClr val="551A8B"/>
                </a:solidFill>
                <a:hlinkClick r:id="rId4"/>
              </a:rPr>
              <a:t>오클랜드 애슬레틱스</a:t>
            </a:r>
            <a:r>
              <a:rPr lang="en">
                <a:solidFill>
                  <a:schemeClr val="dk1"/>
                </a:solidFill>
              </a:rPr>
              <a:t>의 단장 </a:t>
            </a:r>
            <a:r>
              <a:rPr lang="en">
                <a:solidFill>
                  <a:srgbClr val="551A8B"/>
                </a:solidFill>
                <a:hlinkClick r:id="rId5"/>
              </a:rPr>
              <a:t>빌리 빈</a:t>
            </a:r>
            <a:r>
              <a:rPr lang="en">
                <a:solidFill>
                  <a:schemeClr val="dk1"/>
                </a:solidFill>
              </a:rPr>
              <a:t>의 구단 운영 에피소드를 담고 있는데, 돈도 없이 만년 하위에 머물러있는 팀을 철저한 데이터 분석과 통계에 기반하여 선수들을 스카우트하고 경기를 운영하여 팀을 상위팀으로 이끄는 이야기를 담고 있음.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실제로 야구는 기록의 스포츠라 일컬어지고 있으며, 데이터 분석과 적용의 힘을 보여주는 사례임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dirty="0" smtClean="0"/>
              <a:t>빅데이터의 활용 사례</a:t>
            </a:r>
            <a:r>
              <a:rPr lang="en-US" altLang="ko-KR" dirty="0" smtClean="0"/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ko-KR" altLang="en-US" dirty="0" smtClean="0"/>
          </a:p>
          <a:p>
            <a:pPr lvl="0" rtl="0">
              <a:spcBef>
                <a:spcPts val="0"/>
              </a:spcBef>
              <a:buNone/>
            </a:pPr>
            <a:r>
              <a:rPr lang="ko-KR" altLang="en-US" dirty="0" smtClean="0"/>
              <a:t>가장 유명한 프로젝트인 구글 북스 프로젝트는 주요 대학의 도서관 장서를 모두 스캔하여 디지털화하는 것을 시작으로 세상에 있는 모든 책을 디지털화하려는 시도임</a:t>
            </a:r>
            <a:r>
              <a:rPr lang="en-US" altLang="ko-KR" dirty="0" smtClean="0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altLang="ko-KR" dirty="0" smtClean="0"/>
              <a:t>2004</a:t>
            </a:r>
            <a:r>
              <a:rPr lang="ko-KR" altLang="en-US" dirty="0" smtClean="0"/>
              <a:t>년부터 진행됨</a:t>
            </a:r>
            <a:r>
              <a:rPr lang="en-US" altLang="ko-KR" dirty="0" smtClean="0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altLang="ko-KR" dirty="0" smtClean="0"/>
              <a:t>2020</a:t>
            </a:r>
            <a:r>
              <a:rPr lang="ko-KR" altLang="en-US" dirty="0" smtClean="0"/>
              <a:t>년을 전후로 지구상에 존재하는 모든 책의 디지털화가 가능하리라는 예측도 있음</a:t>
            </a:r>
            <a:r>
              <a:rPr lang="en-US" altLang="ko-KR" dirty="0" smtClean="0"/>
              <a:t>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세상의 모든 책을 디지털화하는 것이 어떤 의미가 있는지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빅데이터의 영향이 얼마나 클 것인지를 보여주는 예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앞서 소개한 </a:t>
            </a:r>
            <a:r>
              <a:rPr lang="en-US" altLang="ko-KR" dirty="0" smtClean="0"/>
              <a:t>Google books </a:t>
            </a:r>
            <a:r>
              <a:rPr lang="ko-KR" altLang="en-US" dirty="0" smtClean="0"/>
              <a:t>프로젝트를 응용한 결과물임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endParaRPr lang="ko-KR" altLang="en-US" dirty="0" smtClean="0"/>
          </a:p>
          <a:p>
            <a:pPr rtl="0">
              <a:spcBef>
                <a:spcPts val="0"/>
              </a:spcBef>
              <a:buNone/>
            </a:pPr>
            <a:r>
              <a:rPr lang="en-US" altLang="ko-KR" dirty="0" smtClean="0"/>
              <a:t>Google books</a:t>
            </a:r>
            <a:r>
              <a:rPr lang="ko-KR" altLang="en-US" dirty="0" smtClean="0"/>
              <a:t>프로젝트를 통해 디지털화된 도서에 대한 특정 단어나 짧은 문장에 대한 년도별 빈도수의 카운트가 가능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예를 들어 “</a:t>
            </a:r>
            <a:r>
              <a:rPr lang="en-US" altLang="ko-KR" dirty="0" smtClean="0"/>
              <a:t>South Korea”</a:t>
            </a:r>
            <a:r>
              <a:rPr lang="ko-KR" altLang="en-US" dirty="0" smtClean="0"/>
              <a:t>라는 용어가 있을 때 역사적으로 이 용어가 문헌상에서 언제부터 사용되기 시작했는지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즉 외국에서 </a:t>
            </a:r>
            <a:r>
              <a:rPr lang="en-US" altLang="ko-KR" dirty="0" smtClean="0"/>
              <a:t>South Korea</a:t>
            </a:r>
            <a:r>
              <a:rPr lang="ko-KR" altLang="en-US" dirty="0" smtClean="0"/>
              <a:t>라는 말이 언제부터 통용되기 시작했는지 등의 역사적 연구가 가능해지는 것을 의미함</a:t>
            </a:r>
            <a:r>
              <a:rPr lang="en-US" altLang="ko-KR" dirty="0" smtClean="0"/>
              <a:t>.</a:t>
            </a:r>
          </a:p>
          <a:p>
            <a:pPr>
              <a:spcBef>
                <a:spcPts val="0"/>
              </a:spcBef>
              <a:buNone/>
            </a:pPr>
            <a:r>
              <a:rPr lang="ko-KR" altLang="en-US" dirty="0" smtClean="0"/>
              <a:t>이는 인문학적 측면에서 이전에는 불가능에 가까운 연구였으며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일반적인 문헌 조사를 통해 진행될 경우 많은 오류를 수반하거나 오랜 시간이 걸리는 연구임</a:t>
            </a:r>
            <a:r>
              <a:rPr lang="en-US" altLang="ko-KR" dirty="0" smtClean="0"/>
              <a:t>. 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세계미래포럼에서 제작한 빅데이터 소개와 빅데이터 적용사례를 알기 쉽게 제시하고 있는 동영상.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서울시의 경우에도 빅데이터 분석을 통해 정책적 성공을 거둔 바 있음.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실생활, 특히 retail 부분에서 </a:t>
            </a:r>
            <a:r>
              <a:rPr lang="en" b="1" dirty="0" smtClean="0"/>
              <a:t>big data의 활용과 분석이 우리 삶에 어떤 변화를 가져올 것인지를 잘 보여주는 동영상.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교육 현장에서 빅데이터가 어떻게 활용될 수 있을 것인지를 제시하는 영상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많은 매체에도 소개된 바와 같이 가장 혁신적이라 할 수 있는 빅데이터 관련 프로젝트는 구글 카 프로젝트임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빅데이터 처리 기술을 통해 비로소 가능해진 프로젝트 이기도 함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그림에서 보는 바와 같이 자동 운전이 가능하려면 자동차에 탑재된 고성능의 실시간 데이터 처리 프로세서와 센서가 필요함</a:t>
            </a:r>
            <a:r>
              <a:rPr lang="en-US" altLang="ko-KR" dirty="0" smtClean="0"/>
              <a:t>.</a:t>
            </a:r>
          </a:p>
          <a:p>
            <a:pPr rtl="0">
              <a:spcBef>
                <a:spcPts val="0"/>
              </a:spcBef>
              <a:buNone/>
            </a:pPr>
            <a:r>
              <a:rPr lang="ko-KR" altLang="en-US" dirty="0" smtClean="0"/>
              <a:t>자동차가 중행중에 막대한 양의 데이터가 수집되고 이렇게 수집된 데이터는 매우 빠른 속도로 처리되어 적용되어야 안전한 운전이 가능해짐</a:t>
            </a:r>
          </a:p>
          <a:p>
            <a:pPr rtl="0">
              <a:spcBef>
                <a:spcPts val="0"/>
              </a:spcBef>
              <a:buNone/>
            </a:pPr>
            <a:endParaRPr lang="ko-KR" altLang="en-US" dirty="0" smtClean="0"/>
          </a:p>
          <a:p>
            <a:pPr>
              <a:spcBef>
                <a:spcPts val="0"/>
              </a:spcBef>
              <a:buNone/>
            </a:pPr>
            <a:r>
              <a:rPr lang="ko-KR" altLang="en-US" dirty="0" smtClean="0"/>
              <a:t>이는 빅데이터 처리 기술없이는 불가능한 것임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 smtClean="0"/>
              <a:t>구글 카 프로젝트는 시운전 동영상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Data scientist는 다양한 데이터 관리 도구들을 적재적소에 활용하여 문제를 해결하는 능력이 중요.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특히 R, Python, Hadoop 등 강조하여 표시된 언어 및 도구들이 광범위하게 활용되고 있음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수많은 도구들을 적재적소에 활용하는 것이 중요함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수많은 도구들을 적재적소에 활용하는 것이 중요함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6" name="Shape 3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이 피라미드는 많은 조직, 분야에 들어</a:t>
            </a:r>
            <a:r>
              <a:rPr lang="ko-KR" altLang="en-US" dirty="0" smtClean="0"/>
              <a:t>맞</a:t>
            </a:r>
            <a:r>
              <a:rPr lang="en" dirty="0" smtClean="0"/>
              <a:t>는 모델임. Russell Ackoff에 따르면 기업과 같은 조직이 보유하고 있는 정보의 대부분이 data임. 의미있게 봐야 할 점은 지식이라고 할 수 있는 것은 20%. 그리고 기업 또는 조직의 향방을 결정하는 지혜에 해당하는 정보의 양은 0.001%에 불과함. 데이터로부터 정보가 도출되고, 정보로부터 지식이 도출되는 단계를 생각해 볼 때 데이터로부터 가치있는 정보를 끄집어내는 일이 얼마나 어렵고 고통스러운 과정인지는 이 피라미드 하나만으로도 설명될 수 있음.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뒤에서 살펴보겠지만 1990년과 현재의 data 환경은 상상을 초월할 정도로 바뀌었음.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즉 big data를 다뤄야 하는 현재의 환경에서는 가치있는 지식과 정보를 찾아내는 일이 더 어려워지고 있음.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물</a:t>
            </a:r>
            <a:r>
              <a:rPr lang="ko-KR" altLang="en-US" dirty="0" smtClean="0"/>
              <a:t>론</a:t>
            </a:r>
            <a:r>
              <a:rPr lang="en" dirty="0" smtClean="0"/>
              <a:t> big data로 인해 기존에는 상상할 수 없었던 수많은 일들이 가능해졌다는 점을 간과해서는 안될 것임.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600" dirty="0" smtClean="0"/>
              <a:t>데이터의 양적 증가율 그리고 이런 데이터를 분석할 수 있는 처리능력 사이의 갭을 어떻게 극복할 것인가</a:t>
            </a:r>
            <a:r>
              <a:rPr lang="en-US" altLang="ko-KR" sz="1600" dirty="0" smtClean="0"/>
              <a:t>?</a:t>
            </a:r>
            <a:endParaRPr lang="en" sz="1600" dirty="0" smtClean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가장 중요한 것은 비즈니스 시장에서 빅데이터 분석 또는 데이터 사이언스가 돈이 되는 분야라는 것</a:t>
            </a: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매년 45%이상의 시장 증가율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7200"/>
            </a:lvl1pPr>
            <a:lvl2pPr>
              <a:spcBef>
                <a:spcPts val="0"/>
              </a:spcBef>
              <a:buSzPct val="100000"/>
              <a:defRPr sz="7200"/>
            </a:lvl2pPr>
            <a:lvl3pPr>
              <a:spcBef>
                <a:spcPts val="0"/>
              </a:spcBef>
              <a:buSzPct val="100000"/>
              <a:defRPr sz="7200"/>
            </a:lvl3pPr>
            <a:lvl4pPr>
              <a:spcBef>
                <a:spcPts val="0"/>
              </a:spcBef>
              <a:buSzPct val="100000"/>
              <a:defRPr sz="7200"/>
            </a:lvl4pPr>
            <a:lvl5pPr>
              <a:spcBef>
                <a:spcPts val="0"/>
              </a:spcBef>
              <a:buSzPct val="100000"/>
              <a:defRPr sz="7200"/>
            </a:lvl5pPr>
            <a:lvl6pPr>
              <a:spcBef>
                <a:spcPts val="0"/>
              </a:spcBef>
              <a:buSzPct val="100000"/>
              <a:defRPr sz="7200"/>
            </a:lvl6pPr>
            <a:lvl7pPr>
              <a:spcBef>
                <a:spcPts val="0"/>
              </a:spcBef>
              <a:buSzPct val="100000"/>
              <a:defRPr sz="7200"/>
            </a:lvl7pPr>
            <a:lvl8pPr>
              <a:spcBef>
                <a:spcPts val="0"/>
              </a:spcBef>
              <a:buSzPct val="100000"/>
              <a:defRPr sz="7200"/>
            </a:lvl8pPr>
            <a:lvl9pPr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457200" y="548639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Shape 13"/>
          <p:cNvCxnSpPr/>
          <p:nvPr/>
        </p:nvCxnSpPr>
        <p:spPr>
          <a:xfrm>
            <a:off x="457200" y="4844510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18" name="Shape 18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457200" y="1524000"/>
            <a:ext cx="8229600" cy="0"/>
          </a:xfrm>
          <a:prstGeom prst="straightConnector1">
            <a:avLst/>
          </a:prstGeom>
          <a:noFill/>
          <a:ln w="5080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cxnSp>
        <p:nvCxnSpPr>
          <p:cNvPr id="32" name="Shape 32"/>
          <p:cNvCxnSpPr/>
          <p:nvPr/>
        </p:nvCxnSpPr>
        <p:spPr>
          <a:xfrm>
            <a:off x="457200" y="5757014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57200" y="150852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4320" y="1381328"/>
            <a:ext cx="8622030" cy="5008359"/>
          </a:xfrm>
        </p:spPr>
        <p:txBody>
          <a:bodyPr/>
          <a:lstStyle>
            <a:lvl1pPr>
              <a:defRPr lang="ko-KR" altLang="en-US" sz="2800" kern="1200" dirty="0" smtClean="0">
                <a:solidFill>
                  <a:schemeClr val="tx1"/>
                </a:solidFill>
                <a:latin typeface="Gill Sans MT" panose="020B0502020104020203" pitchFamily="34" charset="0"/>
                <a:ea typeface="+mn-ea"/>
                <a:cs typeface="+mn-cs"/>
              </a:defRPr>
            </a:lvl1pPr>
            <a:lvl2pPr>
              <a:defRPr sz="2400"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altLang="ko-KR" dirty="0" smtClean="0"/>
              <a:t>First </a:t>
            </a:r>
            <a:r>
              <a:rPr lang="ko-KR" altLang="en-US" dirty="0" smtClean="0"/>
              <a:t> </a:t>
            </a:r>
          </a:p>
          <a:p>
            <a:pPr lvl="1"/>
            <a:r>
              <a:rPr lang="en-US" altLang="ko-KR" dirty="0" smtClean="0"/>
              <a:t>Second</a:t>
            </a:r>
            <a:endParaRPr lang="ko-KR" altLang="en-US" dirty="0" smtClean="0"/>
          </a:p>
          <a:p>
            <a:pPr lvl="2"/>
            <a:r>
              <a:rPr lang="en-US" altLang="ko-KR" dirty="0" smtClean="0"/>
              <a:t>Third</a:t>
            </a:r>
            <a:endParaRPr lang="ko-KR" alt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6226" y="1098114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fld id="{B1FD102E-E075-4608-880E-D08433407216}" type="datetime1">
              <a:rPr lang="en-US" smtClean="0"/>
              <a:pPr/>
              <a:t>3/17/15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3880" y="6477240"/>
            <a:ext cx="2057400" cy="365125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fld id="{A6ED9B7D-95E4-463C-826A-DFB777594F0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  <a:solidFill>
            <a:schemeClr val="accent1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none"/>
        </p:style>
        <p:txBody>
          <a:bodyPr>
            <a:normAutofit/>
          </a:bodyPr>
          <a:lstStyle>
            <a:lvl1pPr algn="ctr">
              <a:defRPr sz="3600" b="1">
                <a:solidFill>
                  <a:schemeClr val="bg1"/>
                </a:solidFill>
                <a:latin typeface="Gill Sans MT" panose="020B0502020104020203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50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1pPr>
            <a:lvl2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2pPr>
            <a:lvl3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3pPr>
            <a:lvl4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4pPr>
            <a:lvl5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5pPr>
            <a:lvl6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6pPr>
            <a:lvl7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7pPr>
            <a:lvl8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8pPr>
            <a:lvl9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669767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marketsandmarkets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gartner.com/technology/topics/big-data.js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uV4AtUC1H28" TargetMode="External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://www.digitalstrategy.ie/big-data-for-marketer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sas.com/en_us/insights/big-data/what-is-big-data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hyperlink" Target="http://en.wikipedia.org/wiki/Zettabyt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www.internetlivestats.com/twitter-statistics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internetlivestats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mmersion.media.mit.edu/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hyperlink" Target="http://visualizing.org/visualizations/big-data-brief-history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j-0cUmUyb-Y" TargetMode="External"/><Relationship Id="rId4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hyperlink" Target="https://aws.amazon.com/dataset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ngrams" TargetMode="External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X4hMFym0-uo" TargetMode="External"/><Relationship Id="rId4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449twsMTrJI" TargetMode="External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K_wAHEHTy-g" TargetMode="External"/><Relationship Id="rId4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CqSDWoAhvLU" TargetMode="External"/><Relationship Id="rId4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www.wired.co.uk/news/archive/2012-11/09/raw-dat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vowXaEDh1uk" TargetMode="External"/><Relationship Id="rId4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5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www.slideshare.net/ryanorban/how-to-become-a-data-scientist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-NHcsngmBgM" TargetMode="External"/><Relationship Id="rId4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operasolutions.com/bid/384900/What-Is-Data-Science" TargetMode="External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n.com/slide-shows/applications-os/300075070/the-10-coolest-big-data-products-of-2014.htm" TargetMode="External"/><Relationship Id="rId4" Type="http://schemas.openxmlformats.org/officeDocument/2006/relationships/hyperlink" Target="http://www.informationweek.com/big-data/big-data-analytics/16-top-big-data-analytics-platforms/d/d-id/1113609?image_number=2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be.com/v/8YoWgZNClSU" TargetMode="External"/><Relationship Id="rId4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hyperlink" Target="https://www.youtube.com/watch?v=OM6XIICm_q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http://www.delphianalytics.net/more-data-than-analysts-the-real-big-data-proble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457200" y="751679"/>
            <a:ext cx="8229600" cy="4012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6000" dirty="0">
                <a:latin typeface="Gill Sans"/>
                <a:cs typeface="Gill Sans"/>
              </a:rPr>
              <a:t>Introduction to</a:t>
            </a:r>
          </a:p>
          <a:p>
            <a:pPr>
              <a:spcBef>
                <a:spcPts val="0"/>
              </a:spcBef>
              <a:buNone/>
            </a:pPr>
            <a:r>
              <a:rPr lang="en" sz="6000" dirty="0">
                <a:latin typeface="Gill Sans"/>
                <a:cs typeface="Gill Sans"/>
              </a:rPr>
              <a:t>Data Science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457200" y="4955189"/>
            <a:ext cx="8229600" cy="16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>
                <a:latin typeface="Gill Sans"/>
                <a:cs typeface="Gill Sans"/>
              </a:rPr>
              <a:t>Sam Oh &amp; </a:t>
            </a:r>
            <a:r>
              <a:rPr lang="en-US" dirty="0" err="1" smtClean="0">
                <a:latin typeface="Gill Sans"/>
                <a:cs typeface="Gill Sans"/>
              </a:rPr>
              <a:t>Wonhong</a:t>
            </a:r>
            <a:r>
              <a:rPr lang="en-US" dirty="0" smtClean="0">
                <a:latin typeface="Gill Sans"/>
                <a:cs typeface="Gill Sans"/>
              </a:rPr>
              <a:t> Jang</a:t>
            </a:r>
          </a:p>
          <a:p>
            <a:pPr>
              <a:spcBef>
                <a:spcPts val="0"/>
              </a:spcBef>
              <a:buNone/>
            </a:pPr>
            <a:r>
              <a:rPr lang="en-US" sz="3200" dirty="0" smtClean="0">
                <a:latin typeface="Gill Sans"/>
                <a:cs typeface="Gill Sans"/>
              </a:rPr>
              <a:t>SKKU </a:t>
            </a:r>
            <a:r>
              <a:rPr lang="en-US" sz="3200" dirty="0" err="1" smtClean="0">
                <a:latin typeface="Gill Sans"/>
                <a:cs typeface="Gill Sans"/>
              </a:rPr>
              <a:t>iSchoo</a:t>
            </a:r>
            <a:endParaRPr lang="en-US" sz="3200" dirty="0" smtClean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Why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93750"/>
              <a:buFont typeface="Arial"/>
              <a:buChar char="●"/>
            </a:pPr>
            <a:r>
              <a:rPr lang="en" sz="3200" dirty="0">
                <a:latin typeface="Gill Sans"/>
                <a:ea typeface="Calibri"/>
                <a:cs typeface="Gill Sans"/>
                <a:sym typeface="Calibri"/>
              </a:rPr>
              <a:t>The global big data market will reach </a:t>
            </a:r>
            <a:r>
              <a:rPr lang="en" sz="3200" u="sng" dirty="0">
                <a:latin typeface="Gill Sans"/>
                <a:ea typeface="Calibri"/>
                <a:cs typeface="Gill Sans"/>
                <a:sym typeface="Calibri"/>
              </a:rPr>
              <a:t>$46.34 billion by 2018</a:t>
            </a:r>
          </a:p>
          <a:p>
            <a:pPr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ea typeface="Calibri"/>
                <a:cs typeface="Gill Sans"/>
                <a:sym typeface="Calibri"/>
              </a:rPr>
              <a:t>(Source: </a:t>
            </a:r>
            <a:r>
              <a:rPr lang="en" sz="1400" u="sng" dirty="0">
                <a:solidFill>
                  <a:schemeClr val="hlink"/>
                </a:solidFill>
                <a:latin typeface="Gill Sans"/>
                <a:ea typeface="Calibri"/>
                <a:cs typeface="Gill Sans"/>
                <a:sym typeface="Calibri"/>
                <a:hlinkClick r:id="rId3"/>
              </a:rPr>
              <a:t>http://www.marketsandmarkets.com/</a:t>
            </a:r>
            <a:r>
              <a:rPr lang="en" sz="1400" dirty="0">
                <a:latin typeface="Gill Sans"/>
                <a:ea typeface="Calibri"/>
                <a:cs typeface="Gill Sans"/>
                <a:sym typeface="Calibri"/>
              </a:rPr>
              <a:t>)</a:t>
            </a:r>
          </a:p>
          <a:p>
            <a:pPr rtl="0">
              <a:spcBef>
                <a:spcPts val="0"/>
              </a:spcBef>
              <a:buNone/>
            </a:pPr>
            <a:endParaRPr sz="1400" dirty="0">
              <a:latin typeface="Gill Sans"/>
              <a:ea typeface="Calibri"/>
              <a:cs typeface="Gill Sans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1400" dirty="0">
              <a:latin typeface="Gill Sans"/>
              <a:ea typeface="Calibri"/>
              <a:cs typeface="Gill Sans"/>
              <a:sym typeface="Calibri"/>
            </a:endParaRPr>
          </a:p>
          <a:p>
            <a:pPr marL="457200" lvl="0" indent="-4318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3200" u="sng" dirty="0">
                <a:latin typeface="Gill Sans"/>
                <a:ea typeface="Calibri"/>
                <a:cs typeface="Gill Sans"/>
                <a:sym typeface="Calibri"/>
              </a:rPr>
              <a:t>90% of the data</a:t>
            </a:r>
            <a:r>
              <a:rPr lang="en" sz="3200" dirty="0">
                <a:latin typeface="Gill Sans"/>
                <a:ea typeface="Calibri"/>
                <a:cs typeface="Gill Sans"/>
                <a:sym typeface="Calibri"/>
              </a:rPr>
              <a:t> in the world today has been created in the </a:t>
            </a:r>
            <a:r>
              <a:rPr lang="en" sz="3200" u="sng" dirty="0">
                <a:latin typeface="Gill Sans"/>
                <a:ea typeface="Calibri"/>
                <a:cs typeface="Gill Sans"/>
                <a:sym typeface="Calibri"/>
              </a:rPr>
              <a:t>last two years alone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ea typeface="Calibri"/>
                <a:cs typeface="Gill Sans"/>
                <a:sym typeface="Calibri"/>
              </a:rPr>
              <a:t>(Source: “If you think Big Data’s Big Now, Just Wait”, Ron Miller, TechTrends,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Why are the </a:t>
            </a:r>
            <a:r>
              <a:rPr lang="en-US" dirty="0" smtClean="0">
                <a:latin typeface="Gill Sans"/>
                <a:cs typeface="Gill Sans"/>
              </a:rPr>
              <a:t>P</a:t>
            </a:r>
            <a:r>
              <a:rPr lang="en" dirty="0" smtClean="0">
                <a:latin typeface="Gill Sans"/>
                <a:cs typeface="Gill Sans"/>
              </a:rPr>
              <a:t>roblems </a:t>
            </a:r>
            <a:r>
              <a:rPr lang="en" dirty="0">
                <a:latin typeface="Gill Sans"/>
                <a:cs typeface="Gill Sans"/>
              </a:rPr>
              <a:t>of </a:t>
            </a:r>
            <a:r>
              <a:rPr lang="en-US" dirty="0" smtClean="0">
                <a:latin typeface="Gill Sans"/>
                <a:cs typeface="Gill Sans"/>
              </a:rPr>
              <a:t/>
            </a:r>
            <a:br>
              <a:rPr lang="en-US" dirty="0" smtClean="0">
                <a:latin typeface="Gill Sans"/>
                <a:cs typeface="Gill Sans"/>
              </a:rPr>
            </a:br>
            <a:r>
              <a:rPr lang="en" dirty="0" smtClean="0">
                <a:latin typeface="Gill Sans"/>
                <a:cs typeface="Gill Sans"/>
              </a:rPr>
              <a:t>Big </a:t>
            </a:r>
            <a:r>
              <a:rPr lang="en" dirty="0">
                <a:latin typeface="Gill Sans"/>
                <a:cs typeface="Gill Sans"/>
              </a:rPr>
              <a:t>Data?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93750"/>
              <a:buFont typeface="Arial"/>
              <a:buChar char="●"/>
            </a:pPr>
            <a:r>
              <a:rPr lang="en" sz="3200" dirty="0">
                <a:latin typeface="Gill Sans"/>
                <a:ea typeface="Calibri"/>
                <a:cs typeface="Gill Sans"/>
                <a:sym typeface="Calibri"/>
              </a:rPr>
              <a:t>“Through 2015, more than </a:t>
            </a:r>
            <a:r>
              <a:rPr lang="en" sz="3200" u="sng" dirty="0" smtClean="0">
                <a:latin typeface="Gill Sans"/>
                <a:ea typeface="Calibri"/>
                <a:cs typeface="Gill Sans"/>
                <a:sym typeface="Calibri"/>
              </a:rPr>
              <a:t>85</a:t>
            </a:r>
            <a:r>
              <a:rPr lang="en-US" sz="3200" u="sng" dirty="0" smtClean="0">
                <a:latin typeface="Gill Sans"/>
                <a:ea typeface="Calibri"/>
                <a:cs typeface="Gill Sans"/>
                <a:sym typeface="Calibri"/>
              </a:rPr>
              <a:t>%</a:t>
            </a:r>
            <a:r>
              <a:rPr lang="en-US" sz="3200" dirty="0" smtClean="0">
                <a:latin typeface="Gill Sans"/>
                <a:ea typeface="Calibri"/>
                <a:cs typeface="Gill Sans"/>
                <a:sym typeface="Calibri"/>
              </a:rPr>
              <a:t> </a:t>
            </a:r>
            <a:r>
              <a:rPr lang="en" sz="3200" dirty="0" smtClean="0">
                <a:latin typeface="Gill Sans"/>
                <a:ea typeface="Calibri"/>
                <a:cs typeface="Gill Sans"/>
                <a:sym typeface="Calibri"/>
              </a:rPr>
              <a:t>of </a:t>
            </a:r>
            <a:r>
              <a:rPr lang="en" sz="3200" dirty="0">
                <a:latin typeface="Gill Sans"/>
                <a:ea typeface="Calibri"/>
                <a:cs typeface="Gill Sans"/>
                <a:sym typeface="Calibri"/>
              </a:rPr>
              <a:t>Fortune 500 organizations </a:t>
            </a:r>
            <a:r>
              <a:rPr lang="en" sz="3200" u="sng" dirty="0">
                <a:latin typeface="Gill Sans"/>
                <a:ea typeface="Calibri"/>
                <a:cs typeface="Gill Sans"/>
                <a:sym typeface="Calibri"/>
              </a:rPr>
              <a:t>will fail to effectively exploit Big Data</a:t>
            </a:r>
            <a:r>
              <a:rPr lang="en" sz="3200" dirty="0">
                <a:latin typeface="Gill Sans"/>
                <a:ea typeface="Calibri"/>
                <a:cs typeface="Gill Sans"/>
                <a:sym typeface="Calibri"/>
              </a:rPr>
              <a:t> for competitive advantage.”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ea typeface="Calibri"/>
                <a:cs typeface="Gill Sans"/>
                <a:sym typeface="Calibri"/>
              </a:rPr>
              <a:t>(Source: </a:t>
            </a:r>
            <a:r>
              <a:rPr lang="en" sz="1400" u="sng" dirty="0">
                <a:solidFill>
                  <a:schemeClr val="hlink"/>
                </a:solidFill>
                <a:latin typeface="Gill Sans"/>
                <a:ea typeface="Calibri"/>
                <a:cs typeface="Gill Sans"/>
                <a:sym typeface="Calibri"/>
                <a:hlinkClick r:id="rId3"/>
              </a:rPr>
              <a:t>Gartner</a:t>
            </a:r>
            <a:r>
              <a:rPr lang="en" sz="1400" dirty="0">
                <a:latin typeface="Gill Sans"/>
                <a:ea typeface="Calibri"/>
                <a:cs typeface="Gill Sans"/>
                <a:sym typeface="Calibri"/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278190" y="274637"/>
            <a:ext cx="8732762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Traditional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P</a:t>
            </a:r>
            <a:r>
              <a:rPr lang="en" dirty="0" smtClean="0">
                <a:latin typeface="Gill Sans"/>
                <a:cs typeface="Gill Sans"/>
              </a:rPr>
              <a:t>rocessing </a:t>
            </a:r>
            <a:r>
              <a:rPr lang="en-US" dirty="0">
                <a:latin typeface="Gill Sans"/>
                <a:cs typeface="Gill Sans"/>
              </a:rPr>
              <a:t>M</a:t>
            </a:r>
            <a:r>
              <a:rPr lang="en" dirty="0" smtClean="0">
                <a:latin typeface="Gill Sans"/>
                <a:cs typeface="Gill Sans"/>
              </a:rPr>
              <a:t>ethod 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26" y="1615399"/>
            <a:ext cx="4612385" cy="2077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7377" y="4034987"/>
            <a:ext cx="4863483" cy="24669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96761" y="5463923"/>
            <a:ext cx="3390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ill Sans"/>
                <a:cs typeface="Gill Sans"/>
              </a:rPr>
              <a:t>Mainly handled structured data</a:t>
            </a:r>
          </a:p>
          <a:p>
            <a:r>
              <a:rPr lang="en-US" b="1" dirty="0" smtClean="0">
                <a:latin typeface="Gill Sans"/>
                <a:cs typeface="Gill Sans"/>
              </a:rPr>
              <a:t>Limited in handling amount of data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229811" y="274637"/>
            <a:ext cx="8769046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Traditional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P</a:t>
            </a:r>
            <a:r>
              <a:rPr lang="en" dirty="0">
                <a:latin typeface="Gill Sans"/>
                <a:cs typeface="Gill Sans"/>
              </a:rPr>
              <a:t>rocessing </a:t>
            </a:r>
            <a:r>
              <a:rPr lang="en-US" dirty="0">
                <a:latin typeface="Gill Sans"/>
                <a:cs typeface="Gill Sans"/>
              </a:rPr>
              <a:t>M</a:t>
            </a:r>
            <a:r>
              <a:rPr lang="en" dirty="0">
                <a:latin typeface="Gill Sans"/>
                <a:cs typeface="Gill Sans"/>
              </a:rPr>
              <a:t>ethod 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25" y="1615399"/>
            <a:ext cx="4444350" cy="2077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8850" y="4034987"/>
            <a:ext cx="4686300" cy="246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3270450" y="2386125"/>
            <a:ext cx="2603099" cy="380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30000" b="1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</a:p>
        </p:txBody>
      </p:sp>
      <p:sp>
        <p:nvSpPr>
          <p:cNvPr id="2" name="Rectangle 1"/>
          <p:cNvSpPr/>
          <p:nvPr/>
        </p:nvSpPr>
        <p:spPr>
          <a:xfrm>
            <a:off x="108857" y="3539234"/>
            <a:ext cx="3648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Gill Sans"/>
                <a:cs typeface="Gill Sans"/>
              </a:rPr>
              <a:t>Not efficient in handling </a:t>
            </a:r>
            <a:r>
              <a:rPr lang="en-US" b="1" dirty="0" err="1" smtClean="0">
                <a:latin typeface="Gill Sans"/>
                <a:cs typeface="Gill Sans"/>
              </a:rPr>
              <a:t>Zettabytes</a:t>
            </a:r>
            <a:r>
              <a:rPr lang="en-US" b="1" dirty="0">
                <a:latin typeface="Gill Sans"/>
                <a:cs typeface="Gill Sans"/>
              </a:rPr>
              <a:t> </a:t>
            </a:r>
            <a:r>
              <a:rPr lang="en-US" b="1" dirty="0" smtClean="0">
                <a:latin typeface="Gill Sans"/>
                <a:cs typeface="Gill Sans"/>
              </a:rPr>
              <a:t>&amp;</a:t>
            </a:r>
          </a:p>
          <a:p>
            <a:r>
              <a:rPr lang="en-US" b="1" dirty="0" smtClean="0">
                <a:latin typeface="Gill Sans"/>
                <a:cs typeface="Gill Sans"/>
              </a:rPr>
              <a:t>unstructured data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ata?</a:t>
            </a:r>
            <a:r>
              <a:rPr lang="en-US" dirty="0" smtClean="0">
                <a:latin typeface="Gill Sans"/>
                <a:cs typeface="Gill Sans"/>
              </a:rPr>
              <a:t> (by Intel)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24" name="Shape 124">
            <a:hlinkClick r:id="rId3"/>
          </p:cNvPr>
          <p:cNvSpPr/>
          <p:nvPr/>
        </p:nvSpPr>
        <p:spPr>
          <a:xfrm>
            <a:off x="1214687" y="1585525"/>
            <a:ext cx="6714625" cy="5035975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Characteristics of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b="1" dirty="0">
                <a:latin typeface="Gill Sans"/>
                <a:cs typeface="Gill Sans"/>
              </a:rPr>
              <a:t>3Vs of Big Data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890" y="2127050"/>
            <a:ext cx="5752210" cy="434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6579900" y="6267700"/>
            <a:ext cx="21069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Digital Strategy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Characteristics of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b="1" dirty="0">
                <a:latin typeface="Gill Sans"/>
                <a:cs typeface="Gill Sans"/>
              </a:rPr>
              <a:t>3Vs of Big Data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b="1" dirty="0" smtClean="0">
                <a:latin typeface="Gill Sans"/>
                <a:cs typeface="Gill Sans"/>
              </a:rPr>
              <a:t>Volume</a:t>
            </a:r>
            <a:r>
              <a:rPr lang="en" dirty="0" smtClean="0">
                <a:latin typeface="Gill Sans"/>
                <a:cs typeface="Gill Sans"/>
              </a:rPr>
              <a:t>:</a:t>
            </a:r>
            <a:r>
              <a:rPr lang="en-US" dirty="0" smtClean="0">
                <a:latin typeface="Gill Sans"/>
                <a:cs typeface="Gill Sans"/>
              </a:rPr>
              <a:t> </a:t>
            </a:r>
            <a:r>
              <a:rPr lang="en" dirty="0" smtClean="0">
                <a:latin typeface="Gill Sans"/>
                <a:cs typeface="Gill Sans"/>
              </a:rPr>
              <a:t>Many </a:t>
            </a:r>
            <a:r>
              <a:rPr lang="en" dirty="0">
                <a:latin typeface="Gill Sans"/>
                <a:cs typeface="Gill Sans"/>
              </a:rPr>
              <a:t>factors contribute to the increase in data volume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>
              <a:latin typeface="Gill Sans"/>
              <a:cs typeface="Gill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b="1" dirty="0" smtClean="0">
                <a:latin typeface="Gill Sans"/>
                <a:cs typeface="Gill Sans"/>
              </a:rPr>
              <a:t>Velocity</a:t>
            </a:r>
            <a:r>
              <a:rPr lang="en" dirty="0" smtClean="0">
                <a:latin typeface="Gill Sans"/>
                <a:cs typeface="Gill Sans"/>
              </a:rPr>
              <a:t>:</a:t>
            </a:r>
            <a:r>
              <a:rPr lang="en-US" dirty="0" smtClean="0">
                <a:latin typeface="Gill Sans"/>
                <a:cs typeface="Gill Sans"/>
              </a:rPr>
              <a:t> </a:t>
            </a:r>
            <a:r>
              <a:rPr lang="en" dirty="0" smtClean="0">
                <a:latin typeface="Gill Sans"/>
                <a:cs typeface="Gill Sans"/>
              </a:rPr>
              <a:t>Data </a:t>
            </a:r>
            <a:r>
              <a:rPr lang="en" dirty="0">
                <a:latin typeface="Gill Sans"/>
                <a:cs typeface="Gill Sans"/>
              </a:rPr>
              <a:t>is streaming in at unprecedented speed and must be dealt with in timely manner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>
              <a:latin typeface="Gill Sans"/>
              <a:cs typeface="Gill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b="1" dirty="0" smtClean="0">
                <a:latin typeface="Gill Sans"/>
                <a:cs typeface="Gill Sans"/>
              </a:rPr>
              <a:t>Variety</a:t>
            </a:r>
            <a:r>
              <a:rPr lang="en" dirty="0" smtClean="0">
                <a:latin typeface="Gill Sans"/>
                <a:cs typeface="Gill Sans"/>
              </a:rPr>
              <a:t>:</a:t>
            </a:r>
            <a:r>
              <a:rPr lang="en-US" dirty="0" smtClean="0">
                <a:latin typeface="Gill Sans"/>
                <a:cs typeface="Gill Sans"/>
              </a:rPr>
              <a:t> </a:t>
            </a:r>
            <a:r>
              <a:rPr lang="en" dirty="0" smtClean="0">
                <a:latin typeface="Gill Sans"/>
                <a:cs typeface="Gill Sans"/>
              </a:rPr>
              <a:t>Data </a:t>
            </a:r>
            <a:r>
              <a:rPr lang="en" dirty="0">
                <a:latin typeface="Gill Sans"/>
                <a:cs typeface="Gill Sans"/>
              </a:rPr>
              <a:t>today comes in all types of formats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7162050" y="6168600"/>
            <a:ext cx="1524599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3"/>
              </a:rPr>
              <a:t>SAS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Big Data - Volume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6579900" y="6343900"/>
            <a:ext cx="21069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Oracle, 2012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49" y="1899275"/>
            <a:ext cx="8816900" cy="4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447359" y="1899275"/>
            <a:ext cx="443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latin typeface="Gill Sans"/>
                <a:cs typeface="Gill Sans"/>
                <a:hlinkClick r:id="rId4"/>
              </a:rPr>
              <a:t>http://en.wikipedia.org/wiki/</a:t>
            </a:r>
            <a:r>
              <a:rPr lang="en-US" sz="1800" dirty="0" smtClean="0">
                <a:latin typeface="Gill Sans"/>
                <a:cs typeface="Gill Sans"/>
                <a:hlinkClick r:id="rId4"/>
              </a:rPr>
              <a:t>Zettabyte</a:t>
            </a:r>
            <a:r>
              <a:rPr lang="en-US" sz="1800" dirty="0" smtClean="0">
                <a:latin typeface="Gill Sans"/>
                <a:cs typeface="Gill Sans"/>
              </a:rPr>
              <a:t> </a:t>
            </a:r>
            <a:endParaRPr lang="en-US" sz="1800" dirty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Big Data - Volume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37" y="2025100"/>
            <a:ext cx="7609324" cy="4280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Big Data - Velocity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6432339" y="921575"/>
            <a:ext cx="21069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Source: Ravi Kalakota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925" y="1594300"/>
            <a:ext cx="7054150" cy="49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u="sng" dirty="0">
                <a:latin typeface="Gill Sans"/>
                <a:cs typeface="Gill Sans"/>
              </a:rPr>
              <a:t>factual information </a:t>
            </a:r>
            <a:r>
              <a:rPr lang="en" sz="2400" dirty="0">
                <a:latin typeface="Gill Sans"/>
                <a:cs typeface="Gill Sans"/>
              </a:rPr>
              <a:t>(as measurements or statistics) used as a basis for reasoning, discussion, or calculation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u="sng" dirty="0">
                <a:latin typeface="Gill Sans"/>
                <a:cs typeface="Gill Sans"/>
              </a:rPr>
              <a:t>information output </a:t>
            </a:r>
            <a:r>
              <a:rPr lang="en" sz="2400" dirty="0">
                <a:latin typeface="Gill Sans"/>
                <a:cs typeface="Gill Sans"/>
              </a:rPr>
              <a:t>by a sensing device or organ that includes both useful and irrelevant or redundant information and must be processed to be meaningful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u="sng" dirty="0">
                <a:latin typeface="Gill Sans"/>
                <a:cs typeface="Gill Sans"/>
              </a:rPr>
              <a:t>information in numerical form </a:t>
            </a:r>
            <a:r>
              <a:rPr lang="en" sz="2400" dirty="0">
                <a:latin typeface="Gill Sans"/>
                <a:cs typeface="Gill Sans"/>
              </a:rPr>
              <a:t>that can be digitally transmitted or processed</a:t>
            </a:r>
          </a:p>
          <a:p>
            <a:pPr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Merriam-Webster Dictionary)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D9B7D-95E4-463C-826A-DFB777594F0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http://www.internetlivestats.com</a:t>
            </a:r>
            <a:r>
              <a:rPr lang="en-US" dirty="0" smtClean="0"/>
              <a:t>/ </a:t>
            </a:r>
            <a:endParaRPr lang="en-US" dirty="0"/>
          </a:p>
        </p:txBody>
      </p:sp>
      <p:pic>
        <p:nvPicPr>
          <p:cNvPr id="5" name="그림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06" y="1271949"/>
            <a:ext cx="7757188" cy="520529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722728" y="44095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Gill Sans MT" panose="020B0502020104020203" pitchFamily="34" charset="0"/>
              </a:rPr>
              <a:t/>
            </a:r>
            <a:br>
              <a:rPr lang="en-US" sz="2400" b="1" dirty="0">
                <a:solidFill>
                  <a:srgbClr val="FF0000"/>
                </a:solidFill>
                <a:latin typeface="Gill Sans MT" panose="020B0502020104020203" pitchFamily="34" charset="0"/>
              </a:rPr>
            </a:br>
            <a:r>
              <a:rPr lang="en-US" sz="2400" b="1" dirty="0">
                <a:solidFill>
                  <a:srgbClr val="FF0000"/>
                </a:solidFill>
                <a:latin typeface="Gill Sans MT" panose="020B0502020104020203" pitchFamily="34" charset="0"/>
              </a:rPr>
              <a:t>8,621</a:t>
            </a:r>
            <a:r>
              <a:rPr lang="en-US" sz="2400" dirty="0">
                <a:solidFill>
                  <a:srgbClr val="FF0000"/>
                </a:solidFill>
                <a:latin typeface="Gill Sans MT" panose="020B0502020104020203" pitchFamily="34" charset="0"/>
                <a:hlinkClick r:id="rId4"/>
              </a:rPr>
              <a:t>Tweets sent </a:t>
            </a:r>
            <a:r>
              <a:rPr lang="en-US" sz="2400" dirty="0">
                <a:solidFill>
                  <a:srgbClr val="FF0000"/>
                </a:solidFill>
                <a:latin typeface="Gill Sans MT" panose="020B0502020104020203" pitchFamily="34" charset="0"/>
              </a:rPr>
              <a:t>in 1 second</a:t>
            </a:r>
          </a:p>
        </p:txBody>
      </p:sp>
      <p:sp>
        <p:nvSpPr>
          <p:cNvPr id="2" name="Rectangle 1"/>
          <p:cNvSpPr/>
          <p:nvPr/>
        </p:nvSpPr>
        <p:spPr>
          <a:xfrm>
            <a:off x="131372" y="6335386"/>
            <a:ext cx="3454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http://www.internetlivestats.com</a:t>
            </a:r>
            <a:r>
              <a:rPr lang="en-US" dirty="0" smtClean="0">
                <a:hlinkClick r:id="rId2"/>
              </a:rPr>
              <a:t>/</a:t>
            </a:r>
            <a:r>
              <a:rPr lang="ko-KR" altLang="en-US" dirty="0" smtClean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35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D9B7D-95E4-463C-826A-DFB777594F09}" type="slidenum">
              <a:rPr lang="en-US" smtClean="0">
                <a:latin typeface="Gill Sans"/>
                <a:cs typeface="Gill Sans"/>
              </a:rPr>
              <a:pPr/>
              <a:t>21</a:t>
            </a:fld>
            <a:endParaRPr lang="en-US" dirty="0">
              <a:latin typeface="Gill Sans"/>
              <a:cs typeface="Gill Sans"/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Personal Email (8 years) Analysis 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922295" y="6142215"/>
            <a:ext cx="42351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000000"/>
                </a:solidFill>
                <a:latin typeface="Gill Sans MT" panose="020B0502020104020203" pitchFamily="34" charset="0"/>
                <a:cs typeface="Gill Sans"/>
              </a:rPr>
              <a:t>8.0 years</a:t>
            </a:r>
          </a:p>
          <a:p>
            <a:pPr algn="r"/>
            <a:r>
              <a:rPr lang="en-US" b="1" dirty="0">
                <a:solidFill>
                  <a:srgbClr val="000000"/>
                </a:solidFill>
                <a:latin typeface="Gill Sans MT" panose="020B0502020104020203" pitchFamily="34" charset="0"/>
                <a:cs typeface="Gill Sans"/>
              </a:rPr>
              <a:t>23 Feb 2007 - 19 Feb 2015</a:t>
            </a:r>
            <a:endParaRPr lang="en-US" b="1" i="0" dirty="0">
              <a:solidFill>
                <a:srgbClr val="000000"/>
              </a:solidFill>
              <a:effectLst/>
              <a:latin typeface="Gill Sans MT" panose="020B0502020104020203" pitchFamily="34" charset="0"/>
              <a:cs typeface="Gill Sans"/>
            </a:endParaRPr>
          </a:p>
        </p:txBody>
      </p:sp>
      <p:pic>
        <p:nvPicPr>
          <p:cNvPr id="7" name="Picture 2" descr="https://immersion.media.mit.edu/static/snapshots/ae8283d5-40d8-483f-b1e9-ca36fc1dc347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8" y="914407"/>
            <a:ext cx="8956684" cy="557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686" y="1413886"/>
            <a:ext cx="1849314" cy="42288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3657" y="6200234"/>
            <a:ext cx="45524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Gill Sans"/>
                <a:cs typeface="Gill Sans"/>
                <a:hlinkClick r:id="rId3"/>
              </a:rPr>
              <a:t>https://immersion.media.mit.edu</a:t>
            </a:r>
            <a:r>
              <a:rPr lang="en-US" sz="2000" dirty="0" smtClean="0">
                <a:latin typeface="Gill Sans"/>
                <a:cs typeface="Gill Sans"/>
                <a:hlinkClick r:id="rId3"/>
              </a:rPr>
              <a:t>/</a:t>
            </a:r>
            <a:r>
              <a:rPr lang="ko-KR" altLang="en-US" sz="2000" dirty="0" smtClean="0">
                <a:latin typeface="Gill Sans"/>
                <a:cs typeface="Gill Sans"/>
              </a:rPr>
              <a:t> </a:t>
            </a:r>
            <a:endParaRPr lang="en-US" sz="2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91096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Big Data - Variety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5950400" y="6343900"/>
            <a:ext cx="3193499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Rose Business Technologies</a:t>
            </a: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3887"/>
            <a:ext cx="3552825" cy="353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000" y="2880650"/>
            <a:ext cx="571500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History of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12" y="1567525"/>
            <a:ext cx="7140976" cy="507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6846750" y="6168600"/>
            <a:ext cx="2216099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visualizing.org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History of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-US" dirty="0" smtClean="0">
                <a:latin typeface="Gill Sans"/>
                <a:cs typeface="Gill Sans"/>
              </a:rPr>
              <a:t> (by TED)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1237550" y="1622725"/>
            <a:ext cx="6668900" cy="5001675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ets </a:t>
            </a:r>
            <a:r>
              <a:rPr lang="en-US" dirty="0">
                <a:latin typeface="Gill Sans"/>
                <a:cs typeface="Gill Sans"/>
              </a:rPr>
              <a:t>E</a:t>
            </a:r>
            <a:r>
              <a:rPr lang="en" dirty="0" smtClean="0">
                <a:latin typeface="Gill Sans"/>
                <a:cs typeface="Gill Sans"/>
              </a:rPr>
              <a:t>xample</a:t>
            </a:r>
            <a:r>
              <a:rPr lang="en-US" dirty="0" smtClean="0">
                <a:latin typeface="Gill Sans"/>
                <a:cs typeface="Gill Sans"/>
              </a:rPr>
              <a:t> (#1 in Cloud Market)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>
              <a:latin typeface="Gill Sans"/>
              <a:cs typeface="Gill Sans"/>
            </a:endParaRPr>
          </a:p>
        </p:txBody>
      </p:sp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448" y="1600200"/>
            <a:ext cx="722910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/>
        </p:nvSpPr>
        <p:spPr>
          <a:xfrm>
            <a:off x="2232600" y="1659875"/>
            <a:ext cx="3727499" cy="50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AWS Public Data Sets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latin typeface="Gill Sans"/>
                <a:cs typeface="Gill Sans"/>
              </a:rPr>
              <a:t>Active </a:t>
            </a:r>
            <a:r>
              <a:rPr lang="en" dirty="0" smtClean="0">
                <a:latin typeface="Gill Sans"/>
                <a:cs typeface="Gill Sans"/>
              </a:rPr>
              <a:t>Big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I</a:t>
            </a:r>
            <a:r>
              <a:rPr lang="en" dirty="0" smtClean="0">
                <a:latin typeface="Gill Sans"/>
                <a:cs typeface="Gill Sans"/>
              </a:rPr>
              <a:t>ndustries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Retail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Telecommunications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Consulting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Healthcare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Air transportation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Construction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Food products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Steel and Manufacturing in general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Industrial instruments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Automobile industry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Customer care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Publishing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Logistics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 smtClean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 smtClean="0">
                <a:latin typeface="Gill Sans"/>
                <a:cs typeface="Gill Sans"/>
              </a:rPr>
              <a:t>ases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37" y="2149450"/>
            <a:ext cx="7553325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4826950" y="6168600"/>
            <a:ext cx="4235999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Mike Loukides, “What is data science ?”</a:t>
            </a:r>
          </a:p>
        </p:txBody>
      </p:sp>
    </p:spTree>
    <p:extLst>
      <p:ext uri="{BB962C8B-B14F-4D97-AF65-F5344CB8AC3E}">
        <p14:creationId xmlns:p14="http://schemas.microsoft.com/office/powerpoint/2010/main" val="188298906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409" y="1671622"/>
            <a:ext cx="4269175" cy="4811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692280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 smtClean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 smtClean="0">
                <a:latin typeface="Gill Sans"/>
                <a:cs typeface="Gill Sans"/>
              </a:rPr>
              <a:t>ases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Gill Sans"/>
              <a:cs typeface="Gill Sans"/>
            </a:endParaRP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106" y="1600200"/>
            <a:ext cx="7293780" cy="49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is </a:t>
            </a:r>
            <a:r>
              <a:rPr lang="en" sz="2400" u="sng" dirty="0">
                <a:latin typeface="Gill Sans"/>
                <a:cs typeface="Gill Sans"/>
              </a:rPr>
              <a:t>a set of values of qualitative or quantitative variables</a:t>
            </a:r>
            <a:r>
              <a:rPr lang="en" sz="2400" dirty="0">
                <a:latin typeface="Gill Sans"/>
                <a:cs typeface="Gill Sans"/>
              </a:rPr>
              <a:t>; restated, pieces of data are individual pieces of information. </a:t>
            </a:r>
            <a:r>
              <a:rPr lang="en" sz="2400" u="sng" dirty="0">
                <a:latin typeface="Gill Sans"/>
                <a:cs typeface="Gill Sans"/>
              </a:rPr>
              <a:t>Data is measured, collected and reported, and analyzed, whereupon it can be visualized using graphs or </a:t>
            </a:r>
            <a:r>
              <a:rPr lang="en" sz="2400" u="sng" dirty="0" smtClean="0">
                <a:latin typeface="Gill Sans"/>
                <a:cs typeface="Gill Sans"/>
              </a:rPr>
              <a:t>images</a:t>
            </a:r>
            <a:r>
              <a:rPr lang="en-US" sz="2400" u="sng" dirty="0" smtClean="0">
                <a:latin typeface="Gill Sans"/>
                <a:cs typeface="Gill Sans"/>
              </a:rPr>
              <a:t>.</a:t>
            </a:r>
            <a:endParaRPr lang="en" sz="2400" u="sng" dirty="0">
              <a:latin typeface="Gill Sans"/>
              <a:cs typeface="Gill Sans"/>
            </a:endParaRP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as an abstract concept can be viewed as </a:t>
            </a:r>
            <a:r>
              <a:rPr lang="en" sz="2400" u="sng" dirty="0">
                <a:latin typeface="Gill Sans"/>
                <a:cs typeface="Gill Sans"/>
              </a:rPr>
              <a:t>the lowest level of abstraction</a:t>
            </a:r>
            <a:r>
              <a:rPr lang="en" sz="2400" dirty="0">
                <a:latin typeface="Gill Sans"/>
                <a:cs typeface="Gill Sans"/>
              </a:rPr>
              <a:t>, from which </a:t>
            </a:r>
            <a:r>
              <a:rPr lang="en" sz="2400" u="sng" dirty="0">
                <a:latin typeface="Gill Sans"/>
                <a:cs typeface="Gill Sans"/>
              </a:rPr>
              <a:t>information</a:t>
            </a:r>
            <a:r>
              <a:rPr lang="en" sz="2400" dirty="0">
                <a:latin typeface="Gill Sans"/>
                <a:cs typeface="Gill Sans"/>
              </a:rPr>
              <a:t> and then </a:t>
            </a:r>
            <a:r>
              <a:rPr lang="en" sz="2400" u="sng" dirty="0" smtClean="0">
                <a:latin typeface="Gill Sans"/>
                <a:cs typeface="Gill Sans"/>
              </a:rPr>
              <a:t>knowledge are derived</a:t>
            </a:r>
            <a:r>
              <a:rPr lang="en-US" sz="2400" u="sng" dirty="0" smtClean="0">
                <a:latin typeface="Gill Sans"/>
                <a:cs typeface="Gill Sans"/>
              </a:rPr>
              <a:t>.</a:t>
            </a:r>
            <a:endParaRPr lang="en" sz="2400" u="sng" dirty="0">
              <a:latin typeface="Gill Sans"/>
              <a:cs typeface="Gill Sans"/>
            </a:endParaRP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Wikipedia)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 smtClean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 smtClean="0">
                <a:latin typeface="Gill Sans"/>
                <a:cs typeface="Gill Sans"/>
              </a:rPr>
              <a:t>ases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u="sng">
                <a:solidFill>
                  <a:schemeClr val="hlink"/>
                </a:solidFill>
                <a:latin typeface="Gill Sans"/>
                <a:cs typeface="Gill Sans"/>
                <a:hlinkClick r:id="rId3"/>
              </a:rPr>
              <a:t>Google Ngram Viewer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25" y="2301425"/>
            <a:ext cx="8446749" cy="426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sp>
        <p:nvSpPr>
          <p:cNvPr id="214" name="Shape 214">
            <a:hlinkClick r:id="rId3"/>
          </p:cNvPr>
          <p:cNvSpPr/>
          <p:nvPr/>
        </p:nvSpPr>
        <p:spPr>
          <a:xfrm>
            <a:off x="1286225" y="1656100"/>
            <a:ext cx="6571550" cy="492865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extBox 1"/>
          <p:cNvSpPr txBox="1"/>
          <p:nvPr/>
        </p:nvSpPr>
        <p:spPr>
          <a:xfrm>
            <a:off x="5973397" y="998452"/>
            <a:ext cx="2713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Gill Sans"/>
                <a:cs typeface="Gill Sans"/>
              </a:rPr>
              <a:t>By World Future Forum</a:t>
            </a:r>
            <a:endParaRPr lang="en-US" sz="1600" b="1" dirty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sp>
        <p:nvSpPr>
          <p:cNvPr id="221" name="Shape 221">
            <a:hlinkClick r:id="rId3"/>
          </p:cNvPr>
          <p:cNvSpPr/>
          <p:nvPr/>
        </p:nvSpPr>
        <p:spPr>
          <a:xfrm>
            <a:off x="1309862" y="1714500"/>
            <a:ext cx="6524274" cy="48932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" name="TextBox 1"/>
          <p:cNvSpPr txBox="1"/>
          <p:nvPr/>
        </p:nvSpPr>
        <p:spPr>
          <a:xfrm>
            <a:off x="6911074" y="950129"/>
            <a:ext cx="18022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ill Sans"/>
                <a:cs typeface="Gill Sans"/>
              </a:rPr>
              <a:t>Daily Life Related</a:t>
            </a:r>
            <a:endParaRPr lang="en-US" b="1" dirty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sp>
        <p:nvSpPr>
          <p:cNvPr id="227" name="Shape 227">
            <a:hlinkClick r:id="rId3"/>
          </p:cNvPr>
          <p:cNvSpPr/>
          <p:nvPr/>
        </p:nvSpPr>
        <p:spPr>
          <a:xfrm>
            <a:off x="1220887" y="1589375"/>
            <a:ext cx="6702224" cy="5026674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" name="TextBox 3"/>
          <p:cNvSpPr txBox="1"/>
          <p:nvPr/>
        </p:nvSpPr>
        <p:spPr>
          <a:xfrm>
            <a:off x="6911074" y="950129"/>
            <a:ext cx="1849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ill Sans"/>
                <a:cs typeface="Gill Sans"/>
              </a:rPr>
              <a:t>Education Related</a:t>
            </a:r>
            <a:endParaRPr lang="en-US" b="1" dirty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49" y="1667426"/>
            <a:ext cx="8645101" cy="485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Big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U</a:t>
            </a:r>
            <a:r>
              <a:rPr lang="en" dirty="0">
                <a:latin typeface="Gill Sans"/>
                <a:cs typeface="Gill Sans"/>
              </a:rPr>
              <a:t>se </a:t>
            </a:r>
            <a:r>
              <a:rPr lang="en-US" dirty="0">
                <a:latin typeface="Gill Sans"/>
                <a:cs typeface="Gill Sans"/>
              </a:rPr>
              <a:t>C</a:t>
            </a:r>
            <a:r>
              <a:rPr lang="en" dirty="0">
                <a:latin typeface="Gill Sans"/>
                <a:cs typeface="Gill Sans"/>
              </a:rPr>
              <a:t>ases</a:t>
            </a:r>
            <a:endParaRPr lang="en" dirty="0"/>
          </a:p>
        </p:txBody>
      </p:sp>
      <p:sp>
        <p:nvSpPr>
          <p:cNvPr id="239" name="Shape 239">
            <a:hlinkClick r:id="rId3"/>
          </p:cNvPr>
          <p:cNvSpPr/>
          <p:nvPr/>
        </p:nvSpPr>
        <p:spPr>
          <a:xfrm>
            <a:off x="1237562" y="1614400"/>
            <a:ext cx="6668875" cy="500165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cience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A recent term that has multiple definitions but is generally accepted as a discipline that incorporates </a:t>
            </a:r>
            <a:r>
              <a:rPr lang="en" sz="2400" u="sng" dirty="0">
                <a:latin typeface="Gill Sans"/>
                <a:cs typeface="Gill Sans"/>
              </a:rPr>
              <a:t>statistics, data visualization, computer programming, data mining, machine learning and database engineering</a:t>
            </a:r>
            <a:r>
              <a:rPr lang="en" sz="2400" dirty="0">
                <a:latin typeface="Gill Sans"/>
                <a:cs typeface="Gill Sans"/>
              </a:rPr>
              <a:t> to </a:t>
            </a:r>
            <a:r>
              <a:rPr lang="en" sz="2400" u="sng" dirty="0">
                <a:latin typeface="Gill Sans"/>
                <a:cs typeface="Gill Sans"/>
              </a:rPr>
              <a:t>solve complex problems</a:t>
            </a:r>
          </a:p>
          <a:p>
            <a:pPr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Data Scientist - The definitive guide to becoming a data scientist)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science is the </a:t>
            </a:r>
            <a:r>
              <a:rPr lang="en" sz="2400" u="sng" dirty="0">
                <a:latin typeface="Gill Sans"/>
                <a:cs typeface="Gill Sans"/>
              </a:rPr>
              <a:t>extraction of knowledge from data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Wikipedia)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cience?</a:t>
            </a:r>
          </a:p>
        </p:txBody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The study of the </a:t>
            </a:r>
            <a:r>
              <a:rPr lang="en" sz="2400" u="sng" dirty="0">
                <a:latin typeface="Gill Sans"/>
                <a:cs typeface="Gill Sans"/>
              </a:rPr>
              <a:t>generalizable extraction of knowledge from data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(Vasant Dhar, 2013)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science involves </a:t>
            </a:r>
            <a:r>
              <a:rPr lang="en" sz="2400" u="sng" dirty="0">
                <a:latin typeface="Gill Sans"/>
                <a:cs typeface="Gill Sans"/>
              </a:rPr>
              <a:t>principles, processes, and techniques for understanding phenomena</a:t>
            </a:r>
            <a:r>
              <a:rPr lang="en" sz="2400" dirty="0">
                <a:latin typeface="Gill Sans"/>
                <a:cs typeface="Gill Sans"/>
              </a:rPr>
              <a:t> via the </a:t>
            </a:r>
            <a:r>
              <a:rPr lang="en" sz="2400" u="sng" dirty="0">
                <a:latin typeface="Gill Sans"/>
                <a:cs typeface="Gill Sans"/>
              </a:rPr>
              <a:t>automated analysis of data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(Provost &amp; Fawcett, 2013)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cience?</a:t>
            </a:r>
          </a:p>
        </p:txBody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Three pillars of Data Science</a:t>
            </a:r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2433550"/>
            <a:ext cx="5257800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Shape 259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cience?</a:t>
            </a:r>
          </a:p>
        </p:txBody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Three pillars of Data Science</a:t>
            </a:r>
          </a:p>
        </p:txBody>
      </p:sp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833" y="2095500"/>
            <a:ext cx="6540500" cy="43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R</a:t>
            </a:r>
            <a:r>
              <a:rPr lang="en" dirty="0" smtClean="0">
                <a:latin typeface="Gill Sans"/>
                <a:cs typeface="Gill Sans"/>
              </a:rPr>
              <a:t>aw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Raw data is a term for </a:t>
            </a:r>
            <a:r>
              <a:rPr lang="en" sz="2400" u="sng" dirty="0">
                <a:latin typeface="Gill Sans"/>
                <a:cs typeface="Gill Sans"/>
              </a:rPr>
              <a:t>data collected from a source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Raw data has not been subjected to processing or any other manipulation, and are also referred to as </a:t>
            </a:r>
            <a:r>
              <a:rPr lang="en" sz="2400" u="sng" dirty="0">
                <a:latin typeface="Gill Sans"/>
                <a:cs typeface="Gill Sans"/>
              </a:rPr>
              <a:t>primary data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Wikipedia)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825" y="3865575"/>
            <a:ext cx="2035090" cy="27023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3170475" y="6168600"/>
            <a:ext cx="4777608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u="sng" dirty="0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Sir Tim Berners-Lee: Raw data, now! (Wired)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457200" y="274650"/>
            <a:ext cx="85698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cience?</a:t>
            </a:r>
            <a:endParaRPr lang="en" dirty="0"/>
          </a:p>
        </p:txBody>
      </p:sp>
      <p:sp>
        <p:nvSpPr>
          <p:cNvPr id="273" name="Shape 273"/>
          <p:cNvSpPr txBox="1"/>
          <p:nvPr/>
        </p:nvSpPr>
        <p:spPr>
          <a:xfrm>
            <a:off x="6464625" y="6321000"/>
            <a:ext cx="33603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(Source: Steve Geringer, 2014)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650" y="1581050"/>
            <a:ext cx="6194700" cy="473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title"/>
          </p:nvPr>
        </p:nvSpPr>
        <p:spPr>
          <a:xfrm>
            <a:off x="457200" y="274650"/>
            <a:ext cx="85698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Science vs Big Data</a:t>
            </a:r>
          </a:p>
        </p:txBody>
      </p:sp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662" y="1737550"/>
            <a:ext cx="7640674" cy="47690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cientist 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A data scientist is an individual, organization or application that performs statistical analysis, data mining and retrieval processes on a large amount of data to identify trends, figures and other relevant information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>
                <a:latin typeface="Gill Sans"/>
                <a:cs typeface="Gill Sans"/>
              </a:rPr>
              <a:t>(Source: Techopedia)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Data Scientists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o?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Extract useful knowledge from data to solve business problems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Get the right requirements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Ask the right question with business goals and metrics in mind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Explore solution spaces iteratively without pre-determined end in mind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Work with domain experts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What Data Scientists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o?</a:t>
            </a:r>
          </a:p>
        </p:txBody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457200" y="1600199"/>
            <a:ext cx="8229600" cy="49932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latin typeface="Gill Sans"/>
                <a:cs typeface="Gill Sans"/>
              </a:rPr>
              <a:t>Extract relevant data, use/reuse/merge data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000" dirty="0">
                <a:latin typeface="Gill Sans"/>
                <a:cs typeface="Gill Sans"/>
              </a:rPr>
              <a:t>Separate noise from signals in big data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latin typeface="Gill Sans"/>
                <a:cs typeface="Gill Sans"/>
              </a:rPr>
              <a:t>Select right technologies and tools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latin typeface="Gill Sans"/>
                <a:cs typeface="Gill Sans"/>
              </a:rPr>
              <a:t>Perform analytics, evaluate, and visualize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000" dirty="0">
                <a:latin typeface="Gill Sans"/>
                <a:cs typeface="Gill Sans"/>
              </a:rPr>
              <a:t>Discover hidden insights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000" dirty="0">
                <a:latin typeface="Gill Sans"/>
                <a:cs typeface="Gill Sans"/>
              </a:rPr>
              <a:t>Improve decision-making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sz="2000" dirty="0">
                <a:latin typeface="Gill Sans"/>
                <a:cs typeface="Gill Sans"/>
              </a:rPr>
              <a:t>Automate business processes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800" dirty="0">
                <a:latin typeface="Gill Sans"/>
                <a:cs typeface="Gill Sans"/>
              </a:rPr>
              <a:t>Automate the data-driven decision-making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>
                <a:latin typeface="Gill Sans"/>
                <a:cs typeface="Gill Sans"/>
              </a:rPr>
              <a:t>What Data Scientists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o?</a:t>
            </a:r>
            <a:endParaRPr lang="en" dirty="0"/>
          </a:p>
        </p:txBody>
      </p:sp>
      <p:sp>
        <p:nvSpPr>
          <p:cNvPr id="307" name="Shape 307">
            <a:hlinkClick r:id="rId3"/>
          </p:cNvPr>
          <p:cNvSpPr/>
          <p:nvPr/>
        </p:nvSpPr>
        <p:spPr>
          <a:xfrm>
            <a:off x="1326550" y="1731200"/>
            <a:ext cx="6490899" cy="4868174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Who is a Data </a:t>
            </a:r>
            <a:r>
              <a:rPr lang="en" dirty="0" smtClean="0">
                <a:latin typeface="Gill Sans"/>
                <a:cs typeface="Gill Sans"/>
              </a:rPr>
              <a:t>Scientist?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313" name="Shape 313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Il-Yoel Song, 2014)</a:t>
            </a:r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725" y="1669600"/>
            <a:ext cx="7798550" cy="457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How to become a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 smtClean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cientist?</a:t>
            </a:r>
            <a:endParaRPr lang="en" dirty="0">
              <a:latin typeface="Gill Sans"/>
              <a:cs typeface="Gill Sans"/>
            </a:endParaRPr>
          </a:p>
        </p:txBody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scientists need to know how to code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scientists need to be comfortable with mathematics &amp; statistics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Data scientists need </a:t>
            </a:r>
            <a:r>
              <a:rPr lang="en-US" sz="2400" dirty="0" smtClean="0">
                <a:latin typeface="Gill Sans"/>
                <a:cs typeface="Gill Sans"/>
              </a:rPr>
              <a:t>to </a:t>
            </a:r>
            <a:r>
              <a:rPr lang="en" sz="2400" dirty="0" smtClean="0">
                <a:latin typeface="Gill Sans"/>
                <a:cs typeface="Gill Sans"/>
              </a:rPr>
              <a:t>know </a:t>
            </a:r>
            <a:r>
              <a:rPr lang="en" sz="2400" dirty="0">
                <a:latin typeface="Gill Sans"/>
                <a:cs typeface="Gill Sans"/>
              </a:rPr>
              <a:t>machine learning &amp; software engineering</a:t>
            </a:r>
          </a:p>
          <a:p>
            <a:pPr rtl="0">
              <a:spcBef>
                <a:spcPts val="0"/>
              </a:spcBef>
              <a:buNone/>
            </a:pPr>
            <a:endParaRPr sz="2400" dirty="0">
              <a:latin typeface="Gill Sans"/>
              <a:cs typeface="Gill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❖"/>
            </a:pPr>
            <a:r>
              <a:rPr lang="en" b="1" dirty="0">
                <a:latin typeface="Gill Sans"/>
                <a:cs typeface="Gill Sans"/>
              </a:rPr>
              <a:t>Learning data science can be really hard</a:t>
            </a:r>
          </a:p>
        </p:txBody>
      </p:sp>
      <p:sp>
        <p:nvSpPr>
          <p:cNvPr id="321" name="Shape 321"/>
          <p:cNvSpPr txBox="1"/>
          <p:nvPr/>
        </p:nvSpPr>
        <p:spPr>
          <a:xfrm>
            <a:off x="5702625" y="6168600"/>
            <a:ext cx="33603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3"/>
              </a:rPr>
              <a:t>Ryan Orban, Slideshare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scientist toolkit</a:t>
            </a:r>
          </a:p>
        </p:txBody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Java, R, Python, Clojure, Haskell, Scala…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Hadoop, HDFS&amp;MapReduce, Spark, Storm…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HBase, Pig&amp;Hive, Shark, Impala, Cascalog…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ETL, Webscrapers, Flume, Sqoop, Hume…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SQL, RDBMS, DW, OLAP…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Knime, Weka, RapidMiner, SciPy, NumPy…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D3.js, Gephi, Tableu, Flare, Shiny, ggplot2…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SAS, SPSS, Matalab…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NoSQL, MongoDB, Couchbase, Cassandra…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And more...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Data </a:t>
            </a:r>
            <a:r>
              <a:rPr lang="en-US" dirty="0" smtClean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cientist </a:t>
            </a:r>
            <a:r>
              <a:rPr lang="en-US" dirty="0">
                <a:latin typeface="Gill Sans"/>
                <a:cs typeface="Gill Sans"/>
              </a:rPr>
              <a:t>T</a:t>
            </a:r>
            <a:r>
              <a:rPr lang="en" dirty="0" smtClean="0">
                <a:latin typeface="Gill Sans"/>
                <a:cs typeface="Gill Sans"/>
              </a:rPr>
              <a:t>oolkit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346" name="Shape 3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272" y="1585900"/>
            <a:ext cx="6669450" cy="5007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1354903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Data to </a:t>
            </a:r>
            <a:r>
              <a:rPr lang="en-US" dirty="0" smtClean="0">
                <a:latin typeface="Gill Sans"/>
                <a:cs typeface="Gill Sans"/>
              </a:rPr>
              <a:t>W</a:t>
            </a:r>
            <a:r>
              <a:rPr lang="en" dirty="0" smtClean="0">
                <a:latin typeface="Gill Sans"/>
                <a:cs typeface="Gill Sans"/>
              </a:rPr>
              <a:t>isdom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449" y="1486899"/>
            <a:ext cx="6637100" cy="5173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Data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cientist </a:t>
            </a:r>
            <a:r>
              <a:rPr lang="en-US" dirty="0">
                <a:latin typeface="Gill Sans"/>
                <a:cs typeface="Gill Sans"/>
              </a:rPr>
              <a:t>T</a:t>
            </a:r>
            <a:r>
              <a:rPr lang="en" dirty="0">
                <a:latin typeface="Gill Sans"/>
                <a:cs typeface="Gill Sans"/>
              </a:rPr>
              <a:t>oolkit</a:t>
            </a:r>
            <a:endParaRPr lang="en" dirty="0"/>
          </a:p>
        </p:txBody>
      </p:sp>
      <p:pic>
        <p:nvPicPr>
          <p:cNvPr id="352" name="Shape 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687" y="1585924"/>
            <a:ext cx="7080626" cy="5050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12238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Scientist Interview</a:t>
            </a:r>
          </a:p>
        </p:txBody>
      </p:sp>
      <p:sp>
        <p:nvSpPr>
          <p:cNvPr id="333" name="Shape 333">
            <a:hlinkClick r:id="rId3"/>
          </p:cNvPr>
          <p:cNvSpPr/>
          <p:nvPr/>
        </p:nvSpPr>
        <p:spPr>
          <a:xfrm>
            <a:off x="1176362" y="1530925"/>
            <a:ext cx="6791274" cy="509345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Science Process</a:t>
            </a:r>
          </a:p>
        </p:txBody>
      </p:sp>
      <p:sp>
        <p:nvSpPr>
          <p:cNvPr id="339" name="Shape 339"/>
          <p:cNvSpPr txBox="1"/>
          <p:nvPr/>
        </p:nvSpPr>
        <p:spPr>
          <a:xfrm>
            <a:off x="6746375" y="6321000"/>
            <a:ext cx="3078600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(Source: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3"/>
              </a:rPr>
              <a:t>Opera solutions</a:t>
            </a:r>
            <a:r>
              <a:rPr lang="en">
                <a:latin typeface="Gill Sans"/>
                <a:cs typeface="Gill Sans"/>
              </a:rPr>
              <a:t>)</a:t>
            </a:r>
          </a:p>
        </p:txBody>
      </p:sp>
      <p:pic>
        <p:nvPicPr>
          <p:cNvPr id="340" name="Shape 3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325" y="1585175"/>
            <a:ext cx="5672050" cy="507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What is Data Product ?</a:t>
            </a:r>
          </a:p>
        </p:txBody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>
                <a:latin typeface="Gill Sans"/>
                <a:cs typeface="Gill Sans"/>
              </a:rPr>
              <a:t>A data product is the production output from a statistical analysis. Data products automate complex analysis tasks or use technology to expand the utility of a data informed model, algorithm or inference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>
                <a:latin typeface="Gill Sans"/>
                <a:cs typeface="Gill Sans"/>
              </a:rPr>
              <a:t>(Source: coursera.org)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Product examples</a:t>
            </a:r>
          </a:p>
        </p:txBody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>
                <a:latin typeface="Gill Sans"/>
                <a:cs typeface="Gill Sans"/>
              </a:rPr>
              <a:t>References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3"/>
              </a:rPr>
              <a:t>The 10 Coolest Big Data Products Of 2014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16 Top Big Data Analytics Platforms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Data Analytics</a:t>
            </a:r>
          </a:p>
        </p:txBody>
      </p:sp>
      <p:sp>
        <p:nvSpPr>
          <p:cNvPr id="358" name="Shape 358">
            <a:hlinkClick r:id="rId3"/>
          </p:cNvPr>
          <p:cNvSpPr/>
          <p:nvPr/>
        </p:nvSpPr>
        <p:spPr>
          <a:xfrm>
            <a:off x="1202237" y="1596025"/>
            <a:ext cx="6739524" cy="505465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xmlns:p14="http://schemas.microsoft.com/office/powerpoint/2010/main" spd="slow">
    <p:cut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title"/>
          </p:nvPr>
        </p:nvSpPr>
        <p:spPr>
          <a:xfrm>
            <a:off x="457200" y="30585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Q &amp; A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2165375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 smtClean="0">
                <a:latin typeface="Gill Sans"/>
                <a:cs typeface="Gill Sans"/>
                <a:hlinkClick r:id="rId3"/>
              </a:rPr>
              <a:t>Sir Tim </a:t>
            </a:r>
            <a:r>
              <a:rPr lang="en-US" sz="1800" b="1" dirty="0">
                <a:latin typeface="Gill Sans"/>
                <a:cs typeface="Gill Sans"/>
                <a:hlinkClick r:id="rId3"/>
              </a:rPr>
              <a:t>Berners-Lee: The next Web of open, linked </a:t>
            </a:r>
            <a:r>
              <a:rPr lang="en-US" sz="1800" b="1" dirty="0" smtClean="0">
                <a:latin typeface="Gill Sans"/>
                <a:cs typeface="Gill Sans"/>
                <a:hlinkClick r:id="rId3"/>
              </a:rPr>
              <a:t>data</a:t>
            </a:r>
            <a:r>
              <a:rPr lang="en-US" sz="1800" b="1" dirty="0" smtClean="0">
                <a:latin typeface="Gill Sans"/>
                <a:cs typeface="Gill Sans"/>
              </a:rPr>
              <a:t> (TED)</a:t>
            </a:r>
            <a:endParaRPr lang="en-US" sz="1800" b="1" dirty="0">
              <a:latin typeface="Gill Sans"/>
              <a:cs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Data to </a:t>
            </a:r>
            <a:r>
              <a:rPr lang="en-US" dirty="0" smtClean="0">
                <a:latin typeface="Gill Sans"/>
                <a:cs typeface="Gill Sans"/>
              </a:rPr>
              <a:t>W</a:t>
            </a:r>
            <a:r>
              <a:rPr lang="en" dirty="0" smtClean="0">
                <a:latin typeface="Gill Sans"/>
                <a:cs typeface="Gill Sans"/>
              </a:rPr>
              <a:t>isdom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975" y="2133350"/>
            <a:ext cx="4210050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983100" y="5232275"/>
            <a:ext cx="7177800" cy="95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>
                <a:latin typeface="Gill Sans"/>
                <a:cs typeface="Gill Sans"/>
              </a:rPr>
              <a:t>The volume of data, information, knowledge, etc in an organisation</a:t>
            </a:r>
          </a:p>
          <a:p>
            <a:pPr rtl="0">
              <a:spcBef>
                <a:spcPts val="0"/>
              </a:spcBef>
              <a:buNone/>
            </a:pPr>
            <a:endParaRPr b="1">
              <a:latin typeface="Gill Sans"/>
              <a:cs typeface="Gill Sans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b="1">
                <a:latin typeface="Gill Sans"/>
                <a:cs typeface="Gill Sans"/>
              </a:rPr>
              <a:t>(Source: Russell L. Ackoff, “From data to Wisdom”, 1990)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Why </a:t>
            </a:r>
            <a:r>
              <a:rPr lang="en-US" dirty="0" smtClean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 smtClean="0">
                <a:latin typeface="Gill Sans"/>
                <a:cs typeface="Gill Sans"/>
              </a:rPr>
              <a:t>cience </a:t>
            </a:r>
            <a:r>
              <a:rPr lang="en-US" dirty="0" smtClean="0">
                <a:latin typeface="Gill Sans"/>
                <a:cs typeface="Gill Sans"/>
              </a:rPr>
              <a:t>M</a:t>
            </a:r>
            <a:r>
              <a:rPr lang="en" dirty="0" smtClean="0">
                <a:latin typeface="Gill Sans"/>
                <a:cs typeface="Gill Sans"/>
              </a:rPr>
              <a:t>atters?</a:t>
            </a:r>
            <a:endParaRPr lang="en" dirty="0">
              <a:latin typeface="Gill Sans"/>
              <a:cs typeface="Gill Sans"/>
            </a:endParaRP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37" y="1615550"/>
            <a:ext cx="6867524" cy="50753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6927900" y="5375800"/>
            <a:ext cx="2216099" cy="39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Gill Sans"/>
                <a:cs typeface="Gill Sans"/>
              </a:rPr>
              <a:t>Source: </a:t>
            </a:r>
            <a:r>
              <a:rPr lang="en" u="sng">
                <a:solidFill>
                  <a:schemeClr val="hlink"/>
                </a:solidFill>
                <a:latin typeface="Gill Sans"/>
                <a:cs typeface="Gill Sans"/>
                <a:hlinkClick r:id="rId4"/>
              </a:rPr>
              <a:t>Delphi Analytics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Gill Sans"/>
                <a:cs typeface="Gill Sans"/>
              </a:rPr>
              <a:t>Why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>
                <a:latin typeface="Gill Sans"/>
                <a:cs typeface="Gill Sans"/>
              </a:rPr>
              <a:t>ata </a:t>
            </a:r>
            <a:r>
              <a:rPr lang="en-US" dirty="0">
                <a:latin typeface="Gill Sans"/>
                <a:cs typeface="Gill Sans"/>
              </a:rPr>
              <a:t>S</a:t>
            </a:r>
            <a:r>
              <a:rPr lang="en" dirty="0">
                <a:latin typeface="Gill Sans"/>
                <a:cs typeface="Gill Sans"/>
              </a:rPr>
              <a:t>cience </a:t>
            </a:r>
            <a:r>
              <a:rPr lang="en-US" dirty="0">
                <a:latin typeface="Gill Sans"/>
                <a:cs typeface="Gill Sans"/>
              </a:rPr>
              <a:t>M</a:t>
            </a:r>
            <a:r>
              <a:rPr lang="en" dirty="0">
                <a:latin typeface="Gill Sans"/>
                <a:cs typeface="Gill Sans"/>
              </a:rPr>
              <a:t>atters?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700" y="2162212"/>
            <a:ext cx="6124575" cy="40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Gill Sans"/>
                <a:cs typeface="Gill Sans"/>
              </a:rPr>
              <a:t>What is </a:t>
            </a:r>
            <a:r>
              <a:rPr lang="en-US" dirty="0" smtClean="0">
                <a:latin typeface="Gill Sans"/>
                <a:cs typeface="Gill Sans"/>
              </a:rPr>
              <a:t>B</a:t>
            </a:r>
            <a:r>
              <a:rPr lang="en" dirty="0" smtClean="0">
                <a:latin typeface="Gill Sans"/>
                <a:cs typeface="Gill Sans"/>
              </a:rPr>
              <a:t>ig </a:t>
            </a:r>
            <a:r>
              <a:rPr lang="en-US" dirty="0">
                <a:latin typeface="Gill Sans"/>
                <a:cs typeface="Gill Sans"/>
              </a:rPr>
              <a:t>D</a:t>
            </a:r>
            <a:r>
              <a:rPr lang="en" dirty="0" smtClean="0">
                <a:latin typeface="Gill Sans"/>
                <a:cs typeface="Gill Sans"/>
              </a:rPr>
              <a:t>ata</a:t>
            </a:r>
            <a:r>
              <a:rPr lang="en" dirty="0">
                <a:latin typeface="Gill Sans"/>
                <a:cs typeface="Gill Sans"/>
              </a:rPr>
              <a:t>?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Big data essentially means datasets that are </a:t>
            </a:r>
            <a:r>
              <a:rPr lang="en" sz="2400" u="sng" dirty="0">
                <a:latin typeface="Gill Sans"/>
                <a:cs typeface="Gill Sans"/>
              </a:rPr>
              <a:t>too large for traditional data processing systems</a:t>
            </a:r>
            <a:r>
              <a:rPr lang="en" sz="2400" dirty="0">
                <a:latin typeface="Gill Sans"/>
                <a:cs typeface="Gill Sans"/>
              </a:rPr>
              <a:t>, and therefore </a:t>
            </a:r>
            <a:r>
              <a:rPr lang="en" sz="2400" u="sng" dirty="0">
                <a:latin typeface="Gill Sans"/>
                <a:cs typeface="Gill Sans"/>
              </a:rPr>
              <a:t>require new processing technologies 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Data Science for Business)</a:t>
            </a:r>
          </a:p>
          <a:p>
            <a:pPr lvl="0" algn="r" rtl="0">
              <a:spcBef>
                <a:spcPts val="0"/>
              </a:spcBef>
              <a:buNone/>
            </a:pPr>
            <a:endParaRPr sz="1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Big data is a popular term used to describe </a:t>
            </a:r>
            <a:r>
              <a:rPr lang="en" sz="2400" u="sng" dirty="0">
                <a:latin typeface="Gill Sans"/>
                <a:cs typeface="Gill Sans"/>
              </a:rPr>
              <a:t>the exponential growth and availability of data</a:t>
            </a:r>
            <a:r>
              <a:rPr lang="en" sz="2400" dirty="0">
                <a:latin typeface="Gill Sans"/>
                <a:cs typeface="Gill Sans"/>
              </a:rPr>
              <a:t>, both structured and unstructured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SAS)</a:t>
            </a:r>
          </a:p>
          <a:p>
            <a:pPr lvl="0" algn="r" rtl="0">
              <a:spcBef>
                <a:spcPts val="0"/>
              </a:spcBef>
              <a:buNone/>
            </a:pPr>
            <a:endParaRPr sz="1400" dirty="0">
              <a:latin typeface="Gill Sans"/>
              <a:cs typeface="Gill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Gill Sans"/>
                <a:cs typeface="Gill Sans"/>
              </a:rPr>
              <a:t>Big data is a broad term for data sets so large or complex that </a:t>
            </a:r>
            <a:r>
              <a:rPr lang="en" sz="2400" u="sng" dirty="0">
                <a:latin typeface="Gill Sans"/>
                <a:cs typeface="Gill Sans"/>
              </a:rPr>
              <a:t>traditional data processing applications are inadequate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1400" dirty="0">
                <a:latin typeface="Gill Sans"/>
                <a:cs typeface="Gill Sans"/>
              </a:rPr>
              <a:t>(Source: Wikipedia)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2101</Words>
  <Application>Microsoft Macintosh PowerPoint</Application>
  <PresentationFormat>On-screen Show (4:3)</PresentationFormat>
  <Paragraphs>267</Paragraphs>
  <Slides>56</Slides>
  <Notes>55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swiss</vt:lpstr>
      <vt:lpstr>Introduction to Data Science</vt:lpstr>
      <vt:lpstr>What is Data?</vt:lpstr>
      <vt:lpstr>What is Data?</vt:lpstr>
      <vt:lpstr>What is Raw Data?</vt:lpstr>
      <vt:lpstr>Data to Wisdom</vt:lpstr>
      <vt:lpstr>Data to Wisdom</vt:lpstr>
      <vt:lpstr>Why Data Science Matters?</vt:lpstr>
      <vt:lpstr>Why Data Science Matters?</vt:lpstr>
      <vt:lpstr>What is Big Data?</vt:lpstr>
      <vt:lpstr>Why Big Data?</vt:lpstr>
      <vt:lpstr>Why are the Problems of  Big Data?</vt:lpstr>
      <vt:lpstr>Traditional Data Processing Method </vt:lpstr>
      <vt:lpstr>Traditional Data Processing Method </vt:lpstr>
      <vt:lpstr>What is Big Data? (by Intel)</vt:lpstr>
      <vt:lpstr>Characteristics of Big Data</vt:lpstr>
      <vt:lpstr>Characteristics of Big Data</vt:lpstr>
      <vt:lpstr>Big Data - Volume</vt:lpstr>
      <vt:lpstr>Big Data - Volume</vt:lpstr>
      <vt:lpstr>Big Data - Velocity</vt:lpstr>
      <vt:lpstr>http://www.internetlivestats.com/ </vt:lpstr>
      <vt:lpstr>Personal Email (8 years) Analysis </vt:lpstr>
      <vt:lpstr>Big Data - Variety</vt:lpstr>
      <vt:lpstr>History of Big Data</vt:lpstr>
      <vt:lpstr>History of Big Data (by TED)</vt:lpstr>
      <vt:lpstr>Big Data Sets Example (#1 in Cloud Market)</vt:lpstr>
      <vt:lpstr>Active Big Data Industries</vt:lpstr>
      <vt:lpstr>Big Data Use Cases</vt:lpstr>
      <vt:lpstr>Big Data Use Cases</vt:lpstr>
      <vt:lpstr>Big Data Use Cases</vt:lpstr>
      <vt:lpstr>Big Data Use Cases</vt:lpstr>
      <vt:lpstr>Big Data Use Cases</vt:lpstr>
      <vt:lpstr>Big Data Use Cases</vt:lpstr>
      <vt:lpstr>Big Data Use Cases</vt:lpstr>
      <vt:lpstr>Big Data Use Cases</vt:lpstr>
      <vt:lpstr>Big Data Use Cases</vt:lpstr>
      <vt:lpstr>What is Data Science?</vt:lpstr>
      <vt:lpstr>What is Data Science?</vt:lpstr>
      <vt:lpstr>What is Data Science?</vt:lpstr>
      <vt:lpstr>What is Data Science?</vt:lpstr>
      <vt:lpstr>What is Data Science?</vt:lpstr>
      <vt:lpstr>Data Science vs Big Data</vt:lpstr>
      <vt:lpstr>What is Data Scientist ?</vt:lpstr>
      <vt:lpstr>What Data Scientists Do?</vt:lpstr>
      <vt:lpstr>What Data Scientists Do?</vt:lpstr>
      <vt:lpstr>What Data Scientists Do?</vt:lpstr>
      <vt:lpstr>Who is a Data Scientist?</vt:lpstr>
      <vt:lpstr>How to become a Data Scientist?</vt:lpstr>
      <vt:lpstr>Data scientist toolkit</vt:lpstr>
      <vt:lpstr>Data Scientist Toolkit</vt:lpstr>
      <vt:lpstr>Data Scientist Toolkit</vt:lpstr>
      <vt:lpstr>Data Scientist Interview</vt:lpstr>
      <vt:lpstr>Data Science Process</vt:lpstr>
      <vt:lpstr>What is Data Product ?</vt:lpstr>
      <vt:lpstr>Data Product examples</vt:lpstr>
      <vt:lpstr>Data Analytics</vt:lpstr>
      <vt:lpstr>Q &amp; 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</dc:title>
  <cp:lastModifiedBy>오삼균 Oh</cp:lastModifiedBy>
  <cp:revision>58</cp:revision>
  <dcterms:modified xsi:type="dcterms:W3CDTF">2015-03-16T19:17:58Z</dcterms:modified>
</cp:coreProperties>
</file>